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66" r:id="rId1"/>
  </p:sldMasterIdLst>
  <p:notesMasterIdLst>
    <p:notesMasterId r:id="rId19"/>
  </p:notesMasterIdLst>
  <p:sldIdLst>
    <p:sldId id="256" r:id="rId2"/>
    <p:sldId id="270" r:id="rId3"/>
    <p:sldId id="257" r:id="rId4"/>
    <p:sldId id="259" r:id="rId5"/>
    <p:sldId id="260" r:id="rId6"/>
    <p:sldId id="262" r:id="rId7"/>
    <p:sldId id="263" r:id="rId8"/>
    <p:sldId id="271" r:id="rId9"/>
    <p:sldId id="272" r:id="rId10"/>
    <p:sldId id="276" r:id="rId11"/>
    <p:sldId id="275" r:id="rId12"/>
    <p:sldId id="273" r:id="rId13"/>
    <p:sldId id="277" r:id="rId14"/>
    <p:sldId id="274" r:id="rId15"/>
    <p:sldId id="267" r:id="rId16"/>
    <p:sldId id="269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2947" autoAdjust="0"/>
  </p:normalViewPr>
  <p:slideViewPr>
    <p:cSldViewPr snapToGrid="0">
      <p:cViewPr varScale="1">
        <p:scale>
          <a:sx n="109" d="100"/>
          <a:sy n="109" d="100"/>
        </p:scale>
        <p:origin x="17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EE608-A51A-457A-B4DB-419FF73B58C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5B353-8BAE-4F3E-8962-2478069CF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4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5B353-8BAE-4F3E-8962-2478069CF5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2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0409-1475-4619-BF62-A571708E5CA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3108-EEB4-4BC1-B354-E7074268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0409-1475-4619-BF62-A571708E5CA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3108-EEB4-4BC1-B354-E7074268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0409-1475-4619-BF62-A571708E5CA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3108-EEB4-4BC1-B354-E7074268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0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0409-1475-4619-BF62-A571708E5CA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3108-EEB4-4BC1-B354-E7074268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54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0409-1475-4619-BF62-A571708E5CA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3108-EEB4-4BC1-B354-E7074268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5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0409-1475-4619-BF62-A571708E5CA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3108-EEB4-4BC1-B354-E7074268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0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0409-1475-4619-BF62-A571708E5CA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3108-EEB4-4BC1-B354-E7074268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96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0409-1475-4619-BF62-A571708E5CA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3108-EEB4-4BC1-B354-E7074268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1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0409-1475-4619-BF62-A571708E5CA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3108-EEB4-4BC1-B354-E7074268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0409-1475-4619-BF62-A571708E5CA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3108-EEB4-4BC1-B354-E7074268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2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0409-1475-4619-BF62-A571708E5CA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3108-EEB4-4BC1-B354-E7074268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295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A0409-1475-4619-BF62-A571708E5CAE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03108-EEB4-4BC1-B354-E7074268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0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67" r:id="rId1"/>
    <p:sldLayoutId id="2147485268" r:id="rId2"/>
    <p:sldLayoutId id="2147485269" r:id="rId3"/>
    <p:sldLayoutId id="2147485270" r:id="rId4"/>
    <p:sldLayoutId id="2147485271" r:id="rId5"/>
    <p:sldLayoutId id="2147485272" r:id="rId6"/>
    <p:sldLayoutId id="2147485273" r:id="rId7"/>
    <p:sldLayoutId id="2147485274" r:id="rId8"/>
    <p:sldLayoutId id="2147485275" r:id="rId9"/>
    <p:sldLayoutId id="2147485276" r:id="rId10"/>
    <p:sldLayoutId id="214748527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0987" y="1846385"/>
            <a:ext cx="7772400" cy="2426676"/>
          </a:xfrm>
        </p:spPr>
        <p:txBody>
          <a:bodyPr>
            <a:noAutofit/>
          </a:bodyPr>
          <a:lstStyle/>
          <a:p>
            <a:r>
              <a:rPr lang="en-US" sz="5400" dirty="0"/>
              <a:t>Designing and </a:t>
            </a:r>
            <a:r>
              <a:rPr lang="en-US" sz="5400" dirty="0" smtClean="0"/>
              <a:t>Developing Adjustable Online Lead Generation System</a:t>
            </a:r>
            <a:endParaRPr lang="en-US" sz="5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3387" y="1998785"/>
            <a:ext cx="7772400" cy="242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5290456" y="5995851"/>
            <a:ext cx="347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Anton Ozolin, CWID 802177675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5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670512"/>
              </p:ext>
            </p:extLst>
          </p:nvPr>
        </p:nvGraphicFramePr>
        <p:xfrm>
          <a:off x="365760" y="1476103"/>
          <a:ext cx="8569234" cy="3163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2249"/>
                <a:gridCol w="4346985"/>
              </a:tblGrid>
              <a:tr h="976185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Development</a:t>
                      </a:r>
                      <a:r>
                        <a:rPr lang="en-US" sz="2800" b="1" baseline="0" dirty="0" smtClean="0"/>
                        <a:t> for 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/>
                        <a:t>existing customer</a:t>
                      </a:r>
                      <a:endParaRPr lang="en-US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Development for 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prospective</a:t>
                      </a:r>
                      <a:r>
                        <a:rPr lang="ru-RU" sz="2800" b="1" dirty="0" smtClean="0"/>
                        <a:t> </a:t>
                      </a:r>
                      <a:r>
                        <a:rPr lang="en-US" sz="2800" b="1" dirty="0" smtClean="0"/>
                        <a:t>customers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910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Customer Domain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dirty="0" smtClean="0"/>
                        <a:t>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Multi Domain </a:t>
                      </a:r>
                      <a:r>
                        <a:rPr lang="en-US" sz="2800" dirty="0" smtClean="0"/>
                        <a:t>research</a:t>
                      </a:r>
                    </a:p>
                  </a:txBody>
                  <a:tcPr/>
                </a:tc>
              </a:tr>
              <a:tr h="57779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Requirements </a:t>
                      </a:r>
                      <a:r>
                        <a:rPr lang="en-US" sz="2800" b="1" u="none" dirty="0" smtClean="0">
                          <a:solidFill>
                            <a:srgbClr val="FF0000"/>
                          </a:solidFill>
                        </a:rPr>
                        <a:t>gathering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Requirements </a:t>
                      </a:r>
                      <a:r>
                        <a:rPr lang="en-US" sz="2800" b="1" u="non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predicting</a:t>
                      </a:r>
                    </a:p>
                  </a:txBody>
                  <a:tcPr/>
                </a:tc>
              </a:tr>
              <a:tr h="53532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Software Design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Software Design </a:t>
                      </a:r>
                    </a:p>
                  </a:txBody>
                  <a:tcPr/>
                </a:tc>
              </a:tr>
              <a:tr h="53532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Software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Software Development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8306344" cy="59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Development process comparing (</a:t>
            </a:r>
            <a:r>
              <a:rPr lang="en-US" sz="3600" b="1" dirty="0" err="1"/>
              <a:t>cont</a:t>
            </a:r>
            <a:r>
              <a:rPr lang="en-US" sz="36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419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7886700" cy="59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Key Requirements </a:t>
            </a:r>
            <a:r>
              <a:rPr lang="en-US" sz="3600" b="1" dirty="0" smtClean="0"/>
              <a:t>Predicted</a:t>
            </a:r>
            <a:endParaRPr lang="en-US" sz="3600" b="1" dirty="0"/>
          </a:p>
        </p:txBody>
      </p:sp>
      <p:sp>
        <p:nvSpPr>
          <p:cNvPr id="10" name="Rectangle 9"/>
          <p:cNvSpPr/>
          <p:nvPr/>
        </p:nvSpPr>
        <p:spPr>
          <a:xfrm>
            <a:off x="628650" y="1617407"/>
            <a:ext cx="6059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System administrator must be able </a:t>
            </a:r>
            <a:r>
              <a:rPr lang="en-US" sz="2400" dirty="0" smtClean="0"/>
              <a:t>to: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628650" y="2635349"/>
            <a:ext cx="36213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Manage </a:t>
            </a:r>
            <a:r>
              <a:rPr lang="en-US" sz="3200" dirty="0"/>
              <a:t>lead </a:t>
            </a:r>
            <a:r>
              <a:rPr lang="en-US" sz="3200" dirty="0" smtClean="0"/>
              <a:t>fields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628650" y="4805025"/>
            <a:ext cx="56507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Modify field position on a form</a:t>
            </a:r>
            <a:endParaRPr lang="en-US" sz="3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364" y="1813608"/>
            <a:ext cx="2462985" cy="184723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364" y="4070957"/>
            <a:ext cx="2504682" cy="205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7886700" cy="59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Key Requirement: </a:t>
            </a:r>
            <a:r>
              <a:rPr lang="en-US" sz="3600" b="1" dirty="0"/>
              <a:t>Manage lead </a:t>
            </a:r>
            <a:r>
              <a:rPr lang="en-US" sz="3600" b="1" dirty="0" smtClean="0"/>
              <a:t>fields</a:t>
            </a:r>
            <a:endParaRPr lang="en-US" sz="3600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961" y="2454573"/>
            <a:ext cx="685714" cy="7619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45" y="3592872"/>
            <a:ext cx="2801227" cy="20503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523" y="3592872"/>
            <a:ext cx="961905" cy="16476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44" y="2454573"/>
            <a:ext cx="2801227" cy="8746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813984"/>
              </p:ext>
            </p:extLst>
          </p:nvPr>
        </p:nvGraphicFramePr>
        <p:xfrm>
          <a:off x="4833257" y="2907362"/>
          <a:ext cx="1867989" cy="173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989"/>
              </a:tblGrid>
              <a:tr h="433397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LeadTexbox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fieldID</a:t>
                      </a:r>
                      <a:endParaRPr lang="en-US" b="1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smtClean="0"/>
                        <a:t>placeholder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regularExpression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260298"/>
              </p:ext>
            </p:extLst>
          </p:nvPr>
        </p:nvGraphicFramePr>
        <p:xfrm>
          <a:off x="4833256" y="4873032"/>
          <a:ext cx="1867989" cy="173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989"/>
              </a:tblGrid>
              <a:tr h="433397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LeadDropdown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fieldID</a:t>
                      </a:r>
                      <a:endParaRPr lang="en-US" b="1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taxonomyID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smtClean="0"/>
                        <a:t>placeholder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822919"/>
              </p:ext>
            </p:extLst>
          </p:nvPr>
        </p:nvGraphicFramePr>
        <p:xfrm>
          <a:off x="6995703" y="3774156"/>
          <a:ext cx="1807029" cy="1300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029"/>
              </a:tblGrid>
              <a:tr h="433397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LeadRadio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fieldID</a:t>
                      </a:r>
                      <a:endParaRPr lang="en-US" b="1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taxonomyID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665140"/>
              </p:ext>
            </p:extLst>
          </p:nvPr>
        </p:nvGraphicFramePr>
        <p:xfrm>
          <a:off x="6995703" y="5291042"/>
          <a:ext cx="1807029" cy="1300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029"/>
              </a:tblGrid>
              <a:tr h="433397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LeadChekbox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fieldID</a:t>
                      </a:r>
                      <a:endParaRPr lang="en-US" b="1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taxonomyID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112451"/>
              </p:ext>
            </p:extLst>
          </p:nvPr>
        </p:nvGraphicFramePr>
        <p:xfrm>
          <a:off x="6995703" y="1460897"/>
          <a:ext cx="1867989" cy="1853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989"/>
              </a:tblGrid>
              <a:tr h="313441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1"/>
                          </a:solidFill>
                        </a:rPr>
                        <a:t>LeadStructure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467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structureID</a:t>
                      </a:r>
                      <a:endParaRPr lang="en-US" dirty="0"/>
                    </a:p>
                  </a:txBody>
                  <a:tcPr/>
                </a:tc>
              </a:tr>
              <a:tr h="254671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fieldID</a:t>
                      </a:r>
                      <a:endParaRPr lang="en-US" b="1" dirty="0"/>
                    </a:p>
                  </a:txBody>
                  <a:tcPr/>
                </a:tc>
              </a:tr>
              <a:tr h="25467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fieldTypeID</a:t>
                      </a:r>
                      <a:endParaRPr lang="en-US" dirty="0"/>
                    </a:p>
                  </a:txBody>
                  <a:tcPr/>
                </a:tc>
              </a:tr>
              <a:tr h="25467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labelText</a:t>
                      </a:r>
                      <a:endParaRPr lang="en-US" dirty="0"/>
                    </a:p>
                  </a:txBody>
                  <a:tcPr/>
                </a:tc>
              </a:tr>
              <a:tr h="29880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isRequired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793143" y="1870669"/>
            <a:ext cx="32061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/>
              <a:t>Four </a:t>
            </a:r>
            <a:r>
              <a:rPr lang="en-US" b="1" dirty="0" smtClean="0"/>
              <a:t>Field </a:t>
            </a:r>
            <a:r>
              <a:rPr lang="en-US" sz="1600" b="1" dirty="0" smtClean="0"/>
              <a:t>Types</a:t>
            </a:r>
            <a:endParaRPr lang="en-US" sz="1600" b="1" dirty="0"/>
          </a:p>
        </p:txBody>
      </p:sp>
      <p:sp>
        <p:nvSpPr>
          <p:cNvPr id="25" name="Rectangle 24"/>
          <p:cNvSpPr/>
          <p:nvPr/>
        </p:nvSpPr>
        <p:spPr>
          <a:xfrm>
            <a:off x="4833257" y="1870669"/>
            <a:ext cx="1911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Database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5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8515350" cy="59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Key Requirement: </a:t>
            </a:r>
            <a:r>
              <a:rPr lang="en-US" sz="3600" b="1" dirty="0"/>
              <a:t>Manage lead </a:t>
            </a:r>
            <a:r>
              <a:rPr lang="en-US" sz="3600" b="1" dirty="0" smtClean="0"/>
              <a:t>fields (</a:t>
            </a:r>
            <a:r>
              <a:rPr lang="en-US" sz="3600" b="1" dirty="0" err="1" smtClean="0"/>
              <a:t>cont</a:t>
            </a:r>
            <a:r>
              <a:rPr lang="en-US" sz="3600" b="1" dirty="0" smtClean="0"/>
              <a:t>)</a:t>
            </a:r>
            <a:endParaRPr lang="en-US" sz="3600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774" y="3614711"/>
            <a:ext cx="685714" cy="7619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459" y="1849074"/>
            <a:ext cx="2130368" cy="15593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459" y="3552806"/>
            <a:ext cx="961905" cy="16476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4" name="Rectangle 23"/>
          <p:cNvSpPr/>
          <p:nvPr/>
        </p:nvSpPr>
        <p:spPr>
          <a:xfrm>
            <a:off x="737227" y="4376616"/>
            <a:ext cx="26591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Taxonomy Term Table Design</a:t>
            </a:r>
            <a:endParaRPr lang="en-US" sz="16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4837515"/>
            <a:ext cx="3943350" cy="14631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272858"/>
            <a:ext cx="4700975" cy="271177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5083105" y="3408416"/>
            <a:ext cx="1175658" cy="79782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0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7886700" cy="59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Key Requirement: </a:t>
            </a:r>
            <a:r>
              <a:rPr lang="en-US" sz="3600" b="1" dirty="0"/>
              <a:t>Modify field position on a form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8650" y="1380415"/>
            <a:ext cx="81104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System administrator should be able to do it by him-self (without any coding)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99" y="2819922"/>
            <a:ext cx="8039452" cy="361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55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7886700" cy="59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Benefits</a:t>
            </a:r>
            <a:endParaRPr lang="en-US" sz="36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9522" y="1110622"/>
            <a:ext cx="8515350" cy="2327168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No need to perform advanced </a:t>
            </a:r>
            <a:r>
              <a:rPr lang="en-US" sz="2800" dirty="0" smtClean="0"/>
              <a:t>development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Can modify lead structure during exploitation </a:t>
            </a:r>
            <a:endParaRPr lang="en-US" sz="2800" dirty="0" smtClean="0"/>
          </a:p>
          <a:p>
            <a:pPr>
              <a:lnSpc>
                <a:spcPct val="120000"/>
              </a:lnSpc>
            </a:pPr>
            <a:r>
              <a:rPr lang="en-US" sz="2800" dirty="0" smtClean="0"/>
              <a:t>Can be used in small and new markets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Lower number of competitors =&gt; Higher Chances for </a:t>
            </a:r>
            <a:r>
              <a:rPr lang="en-US" sz="2800" dirty="0" smtClean="0"/>
              <a:t>Success</a:t>
            </a:r>
            <a:endParaRPr lang="en-US" sz="2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214" y="3771902"/>
            <a:ext cx="3771492" cy="250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85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7886700" cy="59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References</a:t>
            </a:r>
            <a:endParaRPr lang="en-US" sz="36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1428872"/>
            <a:ext cx="7222998" cy="3600328"/>
          </a:xfrm>
        </p:spPr>
        <p:txBody>
          <a:bodyPr>
            <a:normAutofit/>
          </a:bodyPr>
          <a:lstStyle/>
          <a:p>
            <a:r>
              <a:rPr lang="en-US" sz="2800" dirty="0"/>
              <a:t>Lead Generation For </a:t>
            </a:r>
            <a:r>
              <a:rPr lang="en-US" sz="2800" dirty="0" smtClean="0"/>
              <a:t>Dummies (by Dayna Rothman) ISBN: 978-1-118-81617-2</a:t>
            </a:r>
          </a:p>
          <a:p>
            <a:r>
              <a:rPr lang="en-US" sz="2800" dirty="0" err="1" smtClean="0"/>
              <a:t>TinyMCE</a:t>
            </a:r>
            <a:r>
              <a:rPr lang="en-US" sz="2800" dirty="0"/>
              <a:t> WYSIWYG </a:t>
            </a:r>
            <a:r>
              <a:rPr lang="en-US" sz="2800" dirty="0" smtClean="0"/>
              <a:t>http</a:t>
            </a:r>
            <a:r>
              <a:rPr lang="en-US" sz="2800" dirty="0"/>
              <a:t>://www.tinymce.com/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72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1119" y="2843620"/>
            <a:ext cx="7886700" cy="59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/>
              <a:t>Thank you !</a:t>
            </a:r>
          </a:p>
        </p:txBody>
      </p:sp>
    </p:spTree>
    <p:extLst>
      <p:ext uri="{BB962C8B-B14F-4D97-AF65-F5344CB8AC3E}">
        <p14:creationId xmlns:p14="http://schemas.microsoft.com/office/powerpoint/2010/main" val="46068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9412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Contents</a:t>
            </a:r>
            <a:endParaRPr lang="en-US" sz="36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1288340"/>
            <a:ext cx="8125206" cy="4892653"/>
          </a:xfrm>
        </p:spPr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 smtClean="0"/>
              <a:t>Introductio</a:t>
            </a:r>
            <a:r>
              <a:rPr lang="en-US" sz="2800" dirty="0"/>
              <a:t>n</a:t>
            </a:r>
            <a:endParaRPr lang="en-US" sz="28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 smtClean="0"/>
              <a:t>Problem Statement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 smtClean="0"/>
              <a:t>Proposed System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/>
              <a:t>Development process </a:t>
            </a:r>
            <a:r>
              <a:rPr lang="en-US" sz="2800" dirty="0" smtClean="0"/>
              <a:t>comparing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 smtClean="0"/>
              <a:t>Key Requirements</a:t>
            </a:r>
          </a:p>
        </p:txBody>
      </p:sp>
    </p:spTree>
    <p:extLst>
      <p:ext uri="{BB962C8B-B14F-4D97-AF65-F5344CB8AC3E}">
        <p14:creationId xmlns:p14="http://schemas.microsoft.com/office/powerpoint/2010/main" val="69385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6820"/>
            <a:ext cx="8125206" cy="1898701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800" b="1" dirty="0" smtClean="0"/>
              <a:t>Lead generation: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800" dirty="0" smtClean="0"/>
              <a:t>….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9412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Introduction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253" y="4356072"/>
            <a:ext cx="1163446" cy="10450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924" y="3511565"/>
            <a:ext cx="1055466" cy="10554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4729" y="4810859"/>
            <a:ext cx="1433307" cy="1433307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2671873">
            <a:off x="5906681" y="4679484"/>
            <a:ext cx="1014024" cy="5634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http://i.ytimg.com/vi/JQCP85FngzE/maxresdefault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97456"/>
            <a:ext cx="3868537" cy="2178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28650" y="1831175"/>
            <a:ext cx="7509510" cy="16090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/>
              <a:t>Process </a:t>
            </a:r>
            <a:r>
              <a:rPr lang="en-US" sz="2800" dirty="0"/>
              <a:t>of </a:t>
            </a:r>
            <a:r>
              <a:rPr lang="en-US" sz="2800" u="sng" dirty="0"/>
              <a:t>stimulating and capturing interest</a:t>
            </a:r>
            <a:r>
              <a:rPr lang="en-US" sz="2800" dirty="0"/>
              <a:t> in a product or service for the purpose </a:t>
            </a:r>
            <a:r>
              <a:rPr lang="en-US" sz="2800" dirty="0" smtClean="0"/>
              <a:t>of sale or any other desired outcome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829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9412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Introduction (</a:t>
            </a:r>
            <a:r>
              <a:rPr lang="en-US" sz="3600" b="1" dirty="0" err="1" smtClean="0"/>
              <a:t>cont</a:t>
            </a:r>
            <a:r>
              <a:rPr lang="en-US" sz="3600" b="1" dirty="0" smtClean="0"/>
              <a:t>)</a:t>
            </a:r>
            <a:endParaRPr lang="en-US" sz="36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140261" y="2497460"/>
            <a:ext cx="6003733" cy="500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Web-Based Information system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763" y="4516399"/>
            <a:ext cx="557682" cy="55768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2398365" y="3562334"/>
            <a:ext cx="480168" cy="560226"/>
            <a:chOff x="4774214" y="2216988"/>
            <a:chExt cx="1858169" cy="186438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4214" y="2216988"/>
              <a:ext cx="1858169" cy="1864384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6806" y="3330657"/>
              <a:ext cx="750715" cy="750715"/>
            </a:xfrm>
            <a:prstGeom prst="rect">
              <a:avLst/>
            </a:prstGeom>
          </p:spPr>
        </p:pic>
      </p:grpSp>
      <p:sp>
        <p:nvSpPr>
          <p:cNvPr id="14" name="Content Placeholder 2"/>
          <p:cNvSpPr txBox="1">
            <a:spLocks/>
          </p:cNvSpPr>
          <p:nvPr/>
        </p:nvSpPr>
        <p:spPr>
          <a:xfrm>
            <a:off x="3336017" y="5605861"/>
            <a:ext cx="3970392" cy="5031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800" dirty="0" smtClean="0"/>
              <a:t>Browse captured </a:t>
            </a:r>
            <a:r>
              <a:rPr lang="en-US" sz="2800" b="1" u="sng" dirty="0" smtClean="0"/>
              <a:t>leads</a:t>
            </a:r>
            <a:endParaRPr lang="en-US" sz="2800" b="1" u="sng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336015" y="3596364"/>
            <a:ext cx="2906523" cy="492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800" dirty="0" smtClean="0"/>
              <a:t>Fill </a:t>
            </a:r>
            <a:r>
              <a:rPr lang="en-US" sz="2800" b="1" u="sng" dirty="0" smtClean="0"/>
              <a:t>lead</a:t>
            </a:r>
            <a:r>
              <a:rPr lang="en-US" sz="2800" b="1" dirty="0" smtClean="0"/>
              <a:t> </a:t>
            </a:r>
            <a:r>
              <a:rPr lang="en-US" sz="2800" dirty="0" smtClean="0"/>
              <a:t>Form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336015" y="4571297"/>
            <a:ext cx="2906523" cy="4478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800" dirty="0"/>
              <a:t>Capture </a:t>
            </a:r>
            <a:r>
              <a:rPr lang="en-US" sz="2800" b="1" u="sng" dirty="0" smtClean="0"/>
              <a:t>lead</a:t>
            </a:r>
            <a:r>
              <a:rPr lang="en-US" sz="2800" dirty="0" smtClean="0"/>
              <a:t> data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74" y="2332501"/>
            <a:ext cx="830152" cy="830150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2398365" y="5473762"/>
            <a:ext cx="538478" cy="767386"/>
            <a:chOff x="628650" y="5102768"/>
            <a:chExt cx="1020531" cy="125070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650" y="5102768"/>
              <a:ext cx="715731" cy="94590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050" y="5255168"/>
              <a:ext cx="715731" cy="945900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450" y="5407568"/>
              <a:ext cx="715731" cy="945900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1524" y="5981597"/>
              <a:ext cx="367657" cy="367657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628650" y="1555814"/>
            <a:ext cx="59155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Online Lead Generation System</a:t>
            </a:r>
          </a:p>
        </p:txBody>
      </p:sp>
    </p:spTree>
    <p:extLst>
      <p:ext uri="{BB962C8B-B14F-4D97-AF65-F5344CB8AC3E}">
        <p14:creationId xmlns:p14="http://schemas.microsoft.com/office/powerpoint/2010/main" val="365071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9412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Problem Statement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328" y="1292351"/>
            <a:ext cx="4189672" cy="27001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92839" y="4756652"/>
            <a:ext cx="35356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Different markets need different lead structure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rot="13089745">
            <a:off x="4660666" y="4971655"/>
            <a:ext cx="792743" cy="27990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6200000">
            <a:off x="6724540" y="4223931"/>
            <a:ext cx="764113" cy="30133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77" y="1472928"/>
            <a:ext cx="4115716" cy="425319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9869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7886700" cy="59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Proposed System</a:t>
            </a:r>
            <a:endParaRPr lang="en-US" sz="36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9" y="2200105"/>
            <a:ext cx="4529451" cy="300956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557660" y="2047099"/>
            <a:ext cx="31422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If </a:t>
            </a:r>
            <a:r>
              <a:rPr lang="en-US" sz="2400" dirty="0"/>
              <a:t>system administrator could adjust </a:t>
            </a:r>
            <a:r>
              <a:rPr lang="en-US" sz="2400" dirty="0" smtClean="0"/>
              <a:t>lead structure by him-self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28650" y="1161644"/>
            <a:ext cx="5468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Adjustable Lead Generation System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87688" y="3721227"/>
            <a:ext cx="31422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system can be applied to any market</a:t>
            </a:r>
            <a:endParaRPr lang="en-US" sz="2400" dirty="0"/>
          </a:p>
        </p:txBody>
      </p:sp>
      <p:sp>
        <p:nvSpPr>
          <p:cNvPr id="11" name="Right Arrow 10"/>
          <p:cNvSpPr/>
          <p:nvPr/>
        </p:nvSpPr>
        <p:spPr>
          <a:xfrm rot="5400000">
            <a:off x="6886113" y="3376419"/>
            <a:ext cx="329535" cy="215817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87688" y="5026023"/>
            <a:ext cx="3142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 lot of potential clients</a:t>
            </a:r>
            <a:endParaRPr lang="en-US" sz="2400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6886113" y="4681215"/>
            <a:ext cx="329535" cy="215817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5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28649" y="365126"/>
            <a:ext cx="8345534" cy="820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Development process comparing</a:t>
            </a:r>
            <a:endParaRPr lang="en-US" sz="36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133" y="3920115"/>
            <a:ext cx="3714488" cy="247278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28649" y="1459962"/>
            <a:ext cx="6577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Development </a:t>
            </a:r>
            <a:r>
              <a:rPr lang="en-US" sz="2400" dirty="0" smtClean="0">
                <a:solidFill>
                  <a:schemeClr val="tx2"/>
                </a:solidFill>
              </a:rPr>
              <a:t>process phases </a:t>
            </a:r>
            <a:r>
              <a:rPr lang="en-US" sz="2400" b="1" u="sng" dirty="0">
                <a:solidFill>
                  <a:schemeClr val="tx2"/>
                </a:solidFill>
              </a:rPr>
              <a:t>for existing customer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49" y="2257058"/>
            <a:ext cx="6307728" cy="215360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Customer Domain research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Customer Requirements </a:t>
            </a:r>
            <a:r>
              <a:rPr lang="en-US" sz="2800" dirty="0" smtClean="0"/>
              <a:t>gathering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Software Design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Software Development</a:t>
            </a:r>
          </a:p>
          <a:p>
            <a:pPr marL="0" indent="0">
              <a:buNone/>
            </a:pPr>
            <a:r>
              <a:rPr lang="en-US" sz="2800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5533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8306344" cy="594124"/>
          </a:xfrm>
        </p:spPr>
        <p:txBody>
          <a:bodyPr>
            <a:normAutofit/>
          </a:bodyPr>
          <a:lstStyle/>
          <a:p>
            <a:r>
              <a:rPr lang="en-US" sz="3600" b="1" dirty="0"/>
              <a:t>Development process </a:t>
            </a:r>
            <a:r>
              <a:rPr lang="en-US" sz="3600" b="1" dirty="0" smtClean="0"/>
              <a:t>comparing (</a:t>
            </a:r>
            <a:r>
              <a:rPr lang="en-US" sz="3600" b="1" dirty="0" err="1" smtClean="0"/>
              <a:t>cont</a:t>
            </a:r>
            <a:r>
              <a:rPr lang="en-US" sz="3600" b="1" dirty="0" smtClean="0"/>
              <a:t>)</a:t>
            </a:r>
            <a:endParaRPr lang="en-US" sz="3600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597606"/>
              </p:ext>
            </p:extLst>
          </p:nvPr>
        </p:nvGraphicFramePr>
        <p:xfrm>
          <a:off x="6118588" y="1810070"/>
          <a:ext cx="1801041" cy="173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1041"/>
              </a:tblGrid>
              <a:tr h="43339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Lead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smtClean="0"/>
                        <a:t>quoteID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clientID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collegeID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019970"/>
              </p:ext>
            </p:extLst>
          </p:nvPr>
        </p:nvGraphicFramePr>
        <p:xfrm>
          <a:off x="4752161" y="3818126"/>
          <a:ext cx="1801041" cy="2600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1041"/>
              </a:tblGrid>
              <a:tr h="43339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Client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clientID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emailAddress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collegeID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stateID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538242"/>
            <a:ext cx="3529806" cy="3647712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362492"/>
              </p:ext>
            </p:extLst>
          </p:nvPr>
        </p:nvGraphicFramePr>
        <p:xfrm>
          <a:off x="7019108" y="3818126"/>
          <a:ext cx="1801041" cy="173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1041"/>
              </a:tblGrid>
              <a:tr h="43339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College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collegeID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collegeName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stateID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Elbow Connector 18"/>
          <p:cNvCxnSpPr/>
          <p:nvPr/>
        </p:nvCxnSpPr>
        <p:spPr>
          <a:xfrm rot="5400000">
            <a:off x="5225845" y="2925381"/>
            <a:ext cx="957359" cy="828130"/>
          </a:xfrm>
          <a:prstGeom prst="bentConnector3">
            <a:avLst>
              <a:gd name="adj1" fmla="val 87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 rot="16200000" flipH="1">
            <a:off x="7841806" y="3417267"/>
            <a:ext cx="478680" cy="323037"/>
          </a:xfrm>
          <a:prstGeom prst="bentConnector3">
            <a:avLst>
              <a:gd name="adj1" fmla="val 87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063333" y="1171061"/>
            <a:ext cx="1911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Database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5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565712"/>
              </p:ext>
            </p:extLst>
          </p:nvPr>
        </p:nvGraphicFramePr>
        <p:xfrm>
          <a:off x="6118588" y="1810070"/>
          <a:ext cx="1801041" cy="1300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1041"/>
              </a:tblGrid>
              <a:tr h="43339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Lead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smtClean="0"/>
                        <a:t>quoteID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clientID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237386"/>
              </p:ext>
            </p:extLst>
          </p:nvPr>
        </p:nvGraphicFramePr>
        <p:xfrm>
          <a:off x="6400800" y="3291839"/>
          <a:ext cx="2114550" cy="3033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</a:tblGrid>
              <a:tr h="43339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Client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clientID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isHomeOwner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isMarreid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currentInsuranceCompany</a:t>
                      </a:r>
                      <a:endParaRPr lang="en-US" dirty="0"/>
                    </a:p>
                  </a:txBody>
                  <a:tcPr/>
                </a:tc>
              </a:tr>
              <a:tr h="433397">
                <a:tc>
                  <a:txBody>
                    <a:bodyPr/>
                    <a:lstStyle/>
                    <a:p>
                      <a:r>
                        <a:rPr lang="en-US" dirty="0" smtClean="0"/>
                        <a:t>zip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Elbow Connector 18"/>
          <p:cNvCxnSpPr/>
          <p:nvPr/>
        </p:nvCxnSpPr>
        <p:spPr>
          <a:xfrm rot="16200000" flipH="1">
            <a:off x="7903761" y="2874560"/>
            <a:ext cx="433147" cy="401411"/>
          </a:xfrm>
          <a:prstGeom prst="bentConnector3">
            <a:avLst>
              <a:gd name="adj1" fmla="val -1268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063333" y="1171061"/>
            <a:ext cx="1911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Database schema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96" y="2152076"/>
            <a:ext cx="4189672" cy="2700188"/>
          </a:xfrm>
          <a:prstGeom prst="rect">
            <a:avLst/>
          </a:prstGeom>
        </p:spPr>
      </p:pic>
      <p:sp>
        <p:nvSpPr>
          <p:cNvPr id="25" name="Title 1"/>
          <p:cNvSpPr txBox="1">
            <a:spLocks/>
          </p:cNvSpPr>
          <p:nvPr/>
        </p:nvSpPr>
        <p:spPr>
          <a:xfrm>
            <a:off x="628650" y="365127"/>
            <a:ext cx="8306344" cy="59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Development process </a:t>
            </a:r>
            <a:r>
              <a:rPr lang="en-US" sz="3600" b="1" dirty="0" smtClean="0"/>
              <a:t>comparing (</a:t>
            </a:r>
            <a:r>
              <a:rPr lang="en-US" sz="3600" b="1" dirty="0" err="1" smtClean="0"/>
              <a:t>cont</a:t>
            </a:r>
            <a:r>
              <a:rPr lang="en-US" sz="3600" b="1" dirty="0" smtClean="0"/>
              <a:t>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1009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</TotalTime>
  <Words>335</Words>
  <Application>Microsoft Office PowerPoint</Application>
  <PresentationFormat>On-screen Show (4:3)</PresentationFormat>
  <Paragraphs>114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Designing and Developing Adjustable Online Lead Generation System</vt:lpstr>
      <vt:lpstr>Contents</vt:lpstr>
      <vt:lpstr>Introduction</vt:lpstr>
      <vt:lpstr>Introduction (cont)</vt:lpstr>
      <vt:lpstr>Problem Statement</vt:lpstr>
      <vt:lpstr>PowerPoint Presentation</vt:lpstr>
      <vt:lpstr>PowerPoint Presentation</vt:lpstr>
      <vt:lpstr>Development process comparing (cont)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and developing adjustable online lead generation system</dc:title>
  <dc:creator>Anton Ozolin</dc:creator>
  <cp:lastModifiedBy>Anton Ozolin</cp:lastModifiedBy>
  <cp:revision>96</cp:revision>
  <dcterms:created xsi:type="dcterms:W3CDTF">2015-09-14T01:24:20Z</dcterms:created>
  <dcterms:modified xsi:type="dcterms:W3CDTF">2015-10-21T00:08:53Z</dcterms:modified>
</cp:coreProperties>
</file>